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7" r:id="rId3"/>
    <p:sldId id="258" r:id="rId4"/>
    <p:sldId id="260" r:id="rId5"/>
    <p:sldId id="264" r:id="rId6"/>
    <p:sldId id="259" r:id="rId7"/>
    <p:sldId id="265" r:id="rId8"/>
    <p:sldId id="261" r:id="rId9"/>
    <p:sldId id="262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11-14T14:07:04.49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113 24,'0'0,"23"0,-23 0,24 0,-24 0,23 0,-23 0,23 0,1 0,-24 0,22 0,-22 0,24 0,-24 0,23 0,1 0,-24 0,23 0,-23 0,23 0,-23 0,24 0,-1 0,-23 0,24 0,-24 0,23 0,-23 0,24 0,-1 0,0 0,-23 0,24 0,-1 0,1 0,-24 0,23 0,-23 0,24 0,-1 0,-23 0,24 0,-24 0,23 0,-23 0,23 0,0 0,-23 0,23 0,-23 0,24 0,-24 0,0 0,0 0,23 0,-23 0,24 0,-24 0,46 0,-46 0,47 0,-23 0,46 0,-47 0,24 0,0 0,-23 0,22 0,-23 0,24 23,-47-23,23 0,-23 0,24 0,-1 0,0 0,1 0,-24 0,47 0,-47 0,23 0,-23 0,24 0,-24 0,23 0,0 0,-23 0,24 0,-1 0,-23 0,24 0,-1 0,-23 0,24 0,-24 0,23 0,-23 0,23 0,1 0,-24 0,22 0,-22 0,24 0,-24 0,23 0,1 0,-24 0,23 0,-23 0,23 0,-23 0,24 0,-1 0,-23 0,24 0,-24 0,23 0,-23 0,24 0,-1 0,1 0,-24 0,23 0,0 0,1 0,-1 0,-23 0,47 0,-47 0,24 0,-1 0,0 0,-23 0,23 0,-23 0,47 0,-24 0,1 0,-1 0,0 0,-23 0,24 24,-1-24,-23 0,0 23,24-23,-24 0,0 23,0-23,0 0,0 24,0-24,0 23,0-23,0 23,0 1,0-1,0-23,0 23,0-23,0 24,0-1,0 1,0-24,0 46,0-22,0-1,0 0,0 24,0-24,0 1,0-1,0-23,0 23,0-23,0 24,-47-24,23 0,1 0,-24 0,47 0,-23 0,23 0,-24 0,1 0,0 0,23 0,-23 0,23 0,-23 0,-1 0,1 0,23 0,-24 0,1 0,-1 0,24 0,-23 0,23 0,-23 0,-1 0,1 0,23 0,-24 0,24 0,-23 0,23 0,-24 0,1 0,23 0,-24 0,24 0,-23 0,23 0,-23 0,-1 0,24 0,-23 0,23 0,-24 0,24 0,-22 0,-2 0,24 0,-23 0,23 0,-23 0,23 0,-24 0,1 0,23 0,-24 0,1 0,23 0,-24 0,1 0,23 0,-23 0,23 0,-24 0,1 0,-1 0,24 0,-23 0,23 0,-24 0,1 0,23-24,-23 24,23 0,-24 0,1 0,-1 0,1 0,0 0,0 0,23-23,-23 23,23-23,-24 23,24-24,-23 24,-1-23,24 23,-23 0,23 0,-24 0,24 0,-23 0,0 0,23 0,-24 0,24 0,-23 0,23 0,-24 0,24 0,-23 0,-1 0,24 0,-23 0,23 0,-23 0,-1 0,24 23,-23-23,23 0,0 0,-24 0,1 0,23 0,-23 0,23 0,-23 0,23 0,-23 0,-1 0,24 0,-23 0,23 0,-24 0,24 0,-23 0,-1 0,24 0,-23 0,23 0,0 24,-24-24,1 0,23 23,-23-23,23 0,-24 23,24-23,0 0,-23 0,-1 0,24 0,-23 0,-1 0,24 0,-23 0,0 0,23 0,-24 0,1 0,23 0,-24 0,2 0,22 0,-24 0,24 0,-23 0,23 0,-23 0,-1 0,24 0,-23 0,23 0,0-23,0 0,-24 23,1-24,23 1,-24 23,24-23,-23 23,23-24,0 24,0-23,0 0,0 23,0-24,0 24,0-23,0 23,0-23,0-1,0 24,0-23,0 23,0-24,0 24,0-23,0 0,0 23,0-24,0 24,0-23,0 23,0-23,0-1,0 24,0-23,0 23,0-23,0-1,0 24,0-23,0-1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11-14T16:07:41.65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3407 2002,'24'0,"-24"-23,47 0,2-24,22 1,0-24,25 0,22-47,1 1,-47-1,-25 47,1-46,-25 46,-23-24,0 24,0 24,0 22,0-45,-23 45,-1-22,0-1,0-23,-23 47,47-1,-48-22,24 22,-23-22,-24 23,23-24,1 24,-1-1,-23 1,23-24,-23 24,-49-47,49 23,-24 24,23 0,1 23,0 0,-1-23,-23-1,0 24,48 0,-25 0,25 0,-1 0,-23 0,-72 0,48 0,0 0,23 0,24 0,-23 0,-1 0,1 0,0 0,0 0,-25 0,1 24,24-1,0 0,-24 0,47-23,1 24,-25 22,1-22,-24-1,23 24,25-24,-1 0,-24 1,25-1,23 0,-24 1,-23-1,47 0,-23 24,-1-24,24 24,-23-1,23-22,0 22,-23 1,23 0,-24-24,48 0,-23 24,-25-1,48 1,-24 0,24-1,-24 24,24-46,0 22,0-23,0 24,0-24,0 1,0 22,0 1,0-24,0-23,0 47,24-47,-24 47,24-24,0 0,0 0,-1 1,25 22,-24-22,23 22,-23-46,23 24,-23-24,0 0,0 23,0-23,-1 0,-23 0,24 0,0 0,0 0,-24 0,23 0,1 23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11-14T14:07:23.13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0 1</inkml:trace>
  <inkml:trace contextRef="#ctx0" brushRef="#br0" timeOffset="17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11-14T15:11:21.8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1860 190,'-24'0,"1"0,23 0,-24 0,0 0,0 0,24 0,-24 0,0 0,24 0,-47 0,47 0,-24 0,-24 0,48 0,-48 0,48 0,-23 0,23 0,-24 0,24 0,-24 0,24 0,-24 0,0 0,24 0,-24 0,0 0,1 24,-1-24,24 0,-24 0,24 0,-24 0,0 0,24 0,-24 0,24 0,-24 0,24 0,-23 0,-1 0,24 0,-24 0,0 0,24 0,-24 0,24 0,-24 0,24 0,-23 0,-1 0,24 0,-24 0,24 0,-24 0,24 0,-24 0,0 0,24 0,-24 0,24 0,-23 0,23 0,-24 0,24 0,-24 0,0 0,24 0,-24 0,24 0,-24 0,24 0,-24 0,1 0,23 0,-24 0,24 0,-24 0,24 23,-24-23,0 0,24 0,-24 0,24 0,-23 0,23 0,-24 0,24 0,-24 0,0 0,24 0,-24 0,24 0,-24 0,24 0,-24 0,24 0,-23 0,23 0,-24 24,24-24,0 24,-24-24,0 0,24 0,-24 0,24 0,-24 0,24 0,-24 0,1 0,23 0,-24 0,24 0,-24 0,0 0,0 0,0 0,0 0,24 0,-23 0,23 0,-24 0,24 0,0 0</inkml:trace>
  <inkml:trace contextRef="#ctx0" brushRef="#br0" timeOffset="3336">24 237,'0'-23,"0"23,24-24,-24 24,23-24,-23 0,24 24,-24 0,24-23,0-1,-24 24,24 0,-24-24,0 24,24-24,0 1,-24 23,23-24,-23 48</inkml:trace>
  <inkml:trace contextRef="#ctx0" brushRef="#br0" timeOffset="5050">0 309,'0'-24,"0"24,24 0,-24 0,24 0,-1 0,1 0,-24 0,24 24,-24-24,0 0,0 0,24 0,-24 23,0-23,0 0,0 24,24-24,-24 24,0-24,0 0,0 0,0 0,0 0,0 0,0 0,0 0,24 0,-24 0,0 0,0 0,0 0,24 0,-24 0,23 0,-23 0,0 0,0 0,24 0,-24 0,0 0,0 0,0 24,0-24,0 0,0 0,0 23,24-23,-24 24,24-24,-24 0,0 0,24 0,-24 0,24 0,-24 0,0 0,24 0,-24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11-14T15:11:08.6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1,'0'0,"23"0,-23 0,24 0,0 0,0 0,24 0,-25 0,1 0,0 0,24 0,-25 0,25 0,-24 0,47 0,-23 0,0 0,-25 0,1 0,24 0,-48 0,48 0,-25 0,1 0,0 0,24 0,-24 0,-24 0,47 0,-23 0,24 0,-25 0,49 0,-24 0,-1 0,25 0,-1 0,24 0,-23 0,-2 0,-46 0,0 0,0 0,-24 0,0 0,24 0,-1 0,25 0,-24 0,24 0,-1 0,-23 0,0 0,23 0,-47 0,24 0,-24 0,24 0,0 0,-24 0,24 0,-24 0,24 0,-24 0,23 0,1 0,0 0,-24 0,24 0,0 0,-1 0,1 0,-24 0,24 0,0 0,-24 0,24 0,-24 0,24 0,-24 0,23 0,1 0,-24 0,24 0,-24 0,24 0,-24 0,24 0,-24 0,24 0,-1 0,1 0,0 0,0 0,0 0,-1 0,1 0,48 0,-25 0,1 0,0 0,-1 0,-23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11-14T14:13:40.97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1591 170,'-24'0,"0"0,24 0,-24 0,24 0,-24-24,24 1,-23 23,-1 0,24-24,-24 24,24-24,-24 24,24 0,-23 0,-1-24,0 24,24 0,-24 0,1-24,23 24,-24 0,24 0,0-23,-24 23,0 0,24 0,-23 0,23 0,-47 0,47 0,-24 0,24 0,-24 0,24 0,-23 0,-1 0,24 0,-24 0,24 0,-24 0,24 0,-23 0,-1 0,24 0,-24 0,24 23,-24-23,24 24,-24-24,1 24,23-24,0 24,-24 0,0-24,24 23,-24-23,24 24,-23-24,23 0,0 24,-24-24,24 0,0 24,-24-24,24 24,0-24,0 47,-24-47,24 24,0-24,0 24,0-24,0 24,0-1,0-23,0 24,0-24,0 24,0-24,0 0,0 24,0-24,0 24,0-24,0 23,0-23,24 0,-24 0,0 24,0-24,24 0,-24 0,24 0,-24 0,23 0,-23 0,24 0,0 0,-24 24,24-24,-24 24,23-24,-23 0,0 0,0 24,24-24,-24 0,24 23,-24-23,24 0,-24 0,24 24,-1-24,-23 24,24-24,-24 0,24 24,-24-24,24 0,-24 0,0 0,0 0,0 0,23 0,-23 0,0 0,24 0,-24 0,0 0,0 0,24 0,-24 0,0 0,24 0,-24 0,0 0,0 0,23 0,-23 24,23-24,-23 0,0 0,24 0,-24 0,24 0,-24 0,24 0,-24 0,0 0,0 0,23 0,-23 0,0 0,0 0,24 0,-24 0,24 0,-24 0,24 0,-24 0,23 0,1 0,-24 0,24 0,-24 0,24 0,-24 0,23 0,1 0,-24 0,24 0,-24 0,24-24,-24 24,24 0,-24-24,0 24,0-24,0 0,0 24,0-23,0-1,0 24,0-24,0 24,0-24,0 24,0-24,0 24,0-23,0-1,0 24,0-24,0 0,0 24,0-24,0 1,0 23,0-24,0 24,0-24,0 24,0-24,0 0,0 24,0-23,0 23,0-24</inkml:trace>
  <inkml:trace contextRef="#ctx0" brushRef="#br0" timeOffset="10080">688 718,'0'0,"-23"24,23-24,0 23,0 1,-24-24,24 24,0-24,-24 24,24-24,0 24,0-1,-24-23,24 0,0 24,0-24,0 24,0-24,-24 0,24 0,0 24,-23-24,23 0,0 24,-24-24,24 23,0-23,-24 0,24 0,0 24,0 0,-24-24,24 24,0 0,0-24,-23 0,23 0,0 23,-24-23,24 24,0-24,0 24,-24-24,24 24,0 0,0-24,0 23,-23-23,23 24,0-24,0 24,-23 0,23-24,0 24,0-24,0 23,0-23,-24 48,24-48,0 24,0-24,0 24,0-1,0-23,-24 24,0 0,1 0,23 0,0-24,-24 23,24 1,0-24,-24 24,24-24,-24 24,24-24,-24 24,24-1,-23-23,23 24,0-24,-24 0,24 0,-24 24,24-24,-24 24,24-24,-23 24,23-24,0 23,-24 1,24-24,0 24,0-24,0 24,0-24,0 24,0-1,0-23,0 24,0-24,-24 0,24 0</inkml:trace>
  <inkml:trace contextRef="#ctx0" brushRef="#br0" timeOffset="15558">380 884,'0'0,"23"0,-23 0,24 0,-24-23,0 23,24 0,-24 0,0-24,0 24,23-24,-23 24,24-24,-24 24,24 0,-24-24,0 24,24 0,-24 0,23 0,-23 0,24 0,-24 0,0-23,0 23,24 0,-24-24,0 24,24 0,-24 0,24 0</inkml:trace>
  <inkml:trace contextRef="#ctx0" brushRef="#br0" timeOffset="18016">712 742,'0'0,"0"23,0-23,0 24,0-24,0 24,0-24,0 24,0 0,0-24,0 0,0 23,0 1,0-24,0 24,0 0,0-24,0 24,0-24,0 23,0-23,0 24,0 0,0-24,0 24,0-24,0 24,0-24,0 23,0 1,0-24,0 24,0-24,0 0,0 0,0 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11-14T14:14:13.76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11-14T15:19:10.68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2975 62,'-47'0,"-1"0,-47 0,-25-18,-22 18,-25 0,1-18,-25 18,48 0,-23 0,46 0,1 0,24 0,0 0,47 0,-24 0,25 0,-1 0,0 0,-23-18,47 18,-23 0,23 0,-24 0,1 0,24 0,-1 0,-24 0,24 0,0 0,1 0,-25 0,24 18,-24 0,25-18,-1 18,0-18,0 0,0 0,24 0,-24 0,1 0,-1 0,24 0,-24 0,-24 0,48 0,-24 0,1 0,-1 0,24 0,-24 0,0 0,0 0,24 0,-23 0,23 0,-24 0,24-18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11-14T16:07:32.38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4906 231,'-48'0,"-71"0,-24 22,-24 2,-47-2,-48 2,0-2,-48 24,24 0,24-46,48 23,48-23,-25 0,72 0,-24 0,24 0,24 0,-1 0,1 0,-24 0,71 0,-23 0,23 0,24 0,-47 0,47 0,0 0,0 0,-23 0,-1 0,48 0,-48 0,48 0,-23-45,-25 45,24-24,-24-22,25 46,-1-22,-24-2,0 24,1 0,23-22,0 22,0-24,0 2,24 22,-23 0,-1-23,0 23,0-23,0 23,1 0,-1 0,0 0,0 0,0 0,24 0,-24-23,1 23,23 0,-24 0,24-23,-24 23,24 0,-24 0,0 0,0 0,24 0,-23 0,-1 0,0 0,24 0,-24 0,24 0,-24 0,24 0,-24 0,1 0,23-23,0 0,0 23,0 0,23 0,-23 0,24 0,0 0,0-23,24 0,-1 23,-23-23,24 23,23-22,-23 22,0 0,-1 0,1 0,-1 0,25 0,-1 0,25 0,-49 0,25 22,-1 1,1-23,-1 23,1-23,-25 0,1 0,-24 0,47 0,-47 0,24 0,23 0,-23 0,0 0,-1 0,1 0,-24 0,23 0,1 0,0 0,23 0,1 0,-25 0,-23 0,24 0,0 0,23 0,-23 0,23 0,0 0,-24 0,25 0,-1 0,1 0,-1 0,1 0,-1 0,24 0,-23 0,-24 0,23 0,1 0,23 0,24 0,-24 0,1 0,-1 0,-24 0,-23 0,-48 0,24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11-14T16:07:36.45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0-1,'24'0,"0"0,0 0,24 0,48 0,24 0,48 23,-24 1,24 0,-25-1,25-23,-24 0,24 0,-24 0,-24 0,23 0,1 0,0-23,-48-1,0 24,24 0,-24 0,-24 0,0 0,-24 0,-24 0,0 0,0 0,-1 0,25 0,-24 0,24 0,-24 0,48 0,-24 0,24 0,-48 0,48 0,-24 0,-24 0,24 0,-48 0,24 0,-24 0,-24 0,0 0,24 0,0 0,-24 24,0-24,24 0,-24 0,-24 0,0 23,0 1,0-24,0 0,48 0,-24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765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o-RO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o-RO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o-RO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276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o-RO"/>
              <a:t>Se face clic pentru editare stil titlu Coordonator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o-RO"/>
              <a:t>Faceţi clic pentru editarea stilului de subtitlu al coordonatorului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EA980A-DCF2-4BE7-901E-B29DF443A28B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D6A38-B370-4E94-9782-EFFDCE90276B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F8468-4176-463D-B78A-251D0731967C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27CD8-D162-44CF-9BC4-1909B764DC7A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5CC00-BF3F-48D0-9327-DCA6F242AA02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3260B-7B5A-4B47-9587-2B9203208A6A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CC371-24E6-41EA-8569-D50F5DB830BC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AD790-97EC-450A-B5C7-88FBDD2CDD05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7B9E-EC78-4CE0-B776-8422D7CD8247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6886C-F15D-4D4F-9210-81DE33C0ED65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9794C-FDD8-48F9-9FDD-39D4CCDB3916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662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o-RO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o-RO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o-RO"/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o-RO"/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266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o-RO"/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o-RO"/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0DF1F1E-B9DF-4805-9F41-43E2BA879883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2663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Se face clic pentru editare stil titlu Coordonator</a:t>
            </a:r>
          </a:p>
        </p:txBody>
      </p:sp>
      <p:sp>
        <p:nvSpPr>
          <p:cNvPr id="2663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Se face clic pentru editarea stilurilor textului Coordonatorului</a:t>
            </a:r>
          </a:p>
          <a:p>
            <a:pPr lvl="1"/>
            <a:r>
              <a:rPr lang="ro-RO" smtClean="0"/>
              <a:t>Nivelul secund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med">
    <p:wheel spokes="3"/>
  </p:transition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customXml" Target="../ink/ink9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customXml" Target="../ink/ink4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customXml" Target="../ink/ink6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619250" y="260350"/>
            <a:ext cx="5505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32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MICROSOFT PUBLISHER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3518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b="1"/>
              <a:t>                       - </a:t>
            </a:r>
            <a:r>
              <a:rPr lang="ro-RO" b="1" u="sng"/>
              <a:t>LANSARE IN EXECUTIE</a:t>
            </a:r>
          </a:p>
          <a:p>
            <a:pPr>
              <a:spcBef>
                <a:spcPct val="50000"/>
              </a:spcBef>
            </a:pPr>
            <a:r>
              <a:rPr lang="ro-RO" sz="1600"/>
              <a:t>START/PROGRAMS/MICROSOFT OFFICE/MICROSOFT PUBLISHER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692275" y="1700213"/>
            <a:ext cx="489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b="1" u="sng"/>
              <a:t>- FEREASTRA PUBLISHER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165350"/>
            <a:ext cx="637222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403350" y="23495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o-RO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87450" y="4652963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o-RO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V="1">
            <a:off x="900113" y="3860800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o-RO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971550" y="2636838"/>
            <a:ext cx="345598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o-RO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84213" y="2133600"/>
            <a:ext cx="1655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000"/>
              <a:t>BARA DE MENIURI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755650" y="2708275"/>
            <a:ext cx="1728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000"/>
              <a:t>BARA DE FORMATARE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79388" y="3644900"/>
            <a:ext cx="2447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000"/>
              <a:t>BARA CU INSTRUMENTE OBJECT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84213" y="4437063"/>
            <a:ext cx="2016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000"/>
              <a:t>PANOUL DE SARCINI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5076825" y="4221163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/>
              <a:t>SPATIUL DE LUCRU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188913"/>
            <a:ext cx="450056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ADAUGAREA DE CHENARE SI CULORI LA</a:t>
            </a:r>
            <a:r>
              <a:rPr lang="ro-RO"/>
              <a:t> </a:t>
            </a:r>
            <a:r>
              <a:rPr lang="en-US"/>
              <a:t>CADRE DE OBIECTE</a:t>
            </a:r>
          </a:p>
          <a:p>
            <a:pPr marL="342900" indent="-342900">
              <a:spcBef>
                <a:spcPct val="50000"/>
              </a:spcBef>
            </a:pPr>
            <a:r>
              <a:rPr lang="en-US" sz="1600"/>
              <a:t>Pentru a adauga chenare si culori de fundal la un obiect, parcurgeti urmatoarea succesiune de operatii: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600"/>
              <a:t>Executati clic cu butonul din dreapta al mouse-ului pe obiectul imprejurul caruia doriti sa plasati chenarul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600"/>
              <a:t>Din meniul scurtatura, selectati optiunea </a:t>
            </a:r>
            <a:r>
              <a:rPr lang="en-US" sz="1600" b="1"/>
              <a:t>Format</a:t>
            </a:r>
            <a:r>
              <a:rPr lang="en-US" sz="1600"/>
              <a:t> </a:t>
            </a:r>
            <a:r>
              <a:rPr lang="en-US" sz="1600" b="1"/>
              <a:t>Object </a:t>
            </a:r>
            <a:r>
              <a:rPr lang="en-US" sz="1600"/>
              <a:t>(unde “Object” este numele obiectului, precum Picture-imagine- sau Text Box-caseta de text)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600"/>
              <a:t>In caseta de dialog selectati Colors and Lines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600"/>
              <a:t>Folositi listele derulante  </a:t>
            </a:r>
            <a:r>
              <a:rPr lang="en-US" sz="1600" b="1"/>
              <a:t>Color, Style</a:t>
            </a:r>
            <a:r>
              <a:rPr lang="en-US" sz="1600"/>
              <a:t> si </a:t>
            </a:r>
            <a:r>
              <a:rPr lang="en-US" sz="1600" b="1"/>
              <a:t>Weight</a:t>
            </a:r>
            <a:r>
              <a:rPr lang="en-US" sz="1600"/>
              <a:t> (grosime) pentru a selecta culoarea, stilul si grosimea liniei chenarului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600"/>
              <a:t>Pentru a adauga la un obiect o culoare de fundal executati clic pe lista derulanta </a:t>
            </a:r>
            <a:r>
              <a:rPr lang="en-US" sz="1600" b="1"/>
              <a:t>Fill Collor</a:t>
            </a:r>
            <a:r>
              <a:rPr lang="en-US" sz="1600"/>
              <a:t> si selectati culoarea de umplere a obiectului</a:t>
            </a:r>
            <a:endParaRPr lang="ro-RO" sz="160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692150"/>
            <a:ext cx="4505325" cy="53292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45354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SCHIMBAREA BACKGROUND-ULUI UNEI PUBLICATII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 sz="1600"/>
              <a:t>Exista publicatii la care se poate schimba background-ul.</a:t>
            </a:r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r>
              <a:rPr lang="en-US" sz="1600"/>
              <a:t>Pentru a schimba backgroundul unei publicatii din meniul Format selectam Background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endParaRPr lang="ro-RO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15888"/>
            <a:ext cx="3960813" cy="6543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4824412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ADAUGAREA CHENARELOR DE PAGINA</a:t>
            </a:r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r>
              <a:rPr lang="en-US" sz="1600"/>
              <a:t>Daca panoul de sarcini nu este deschis in fereastra aplicatiei executati clic pe </a:t>
            </a:r>
            <a:r>
              <a:rPr lang="en-US" sz="1600" b="1"/>
              <a:t>View </a:t>
            </a:r>
            <a:r>
              <a:rPr lang="en-US" sz="1600"/>
              <a:t>si apoi </a:t>
            </a:r>
            <a:r>
              <a:rPr lang="en-US" sz="1600" b="1"/>
              <a:t>Task Pane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/>
              <a:t>In partea superioara a panoului de sarcinicurent executati clic pe sageata orientata in jos si selectati </a:t>
            </a:r>
            <a:r>
              <a:rPr lang="en-US" sz="1600" b="1"/>
              <a:t>Publication Design</a:t>
            </a:r>
            <a:r>
              <a:rPr lang="en-US" sz="1600"/>
              <a:t>. In partea de jos a panoului apar o serie de proiecte si chenare</a:t>
            </a:r>
          </a:p>
          <a:p>
            <a:pPr>
              <a:spcBef>
                <a:spcPct val="50000"/>
              </a:spcBef>
            </a:pPr>
            <a:endParaRPr lang="ro-RO" sz="160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0"/>
            <a:ext cx="3016250" cy="6607175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5025" y="1706563"/>
              <a:ext cx="1766888" cy="171450"/>
            </p14:xfrm>
          </p:contentPart>
        </mc:Choice>
        <mc:Fallback xmlns="">
          <p:pic>
            <p:nvPicPr>
              <p:cNvPr id="1536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6225" y="1589313"/>
                <a:ext cx="1824128" cy="405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7050" y="4903788"/>
              <a:ext cx="1217613" cy="42862"/>
            </p14:xfrm>
          </p:contentPart>
        </mc:Choice>
        <mc:Fallback xmlns="">
          <p:pic>
            <p:nvPicPr>
              <p:cNvPr id="1536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78608" y="4788279"/>
                <a:ext cx="1274497" cy="273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36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1800" y="4243388"/>
              <a:ext cx="1509713" cy="720725"/>
            </p14:xfrm>
          </p:contentPart>
        </mc:Choice>
        <mc:Fallback xmlns="">
          <p:pic>
            <p:nvPicPr>
              <p:cNvPr id="1536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83335" y="4129324"/>
                <a:ext cx="1567003" cy="9492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135938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STABILIREA MODULUI DE CREARE A UNEI PUBLICATII NOI: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Publication for print (Publicatiidestinate</a:t>
            </a:r>
          </a:p>
          <a:p>
            <a:pPr>
              <a:spcBef>
                <a:spcPct val="50000"/>
              </a:spcBef>
            </a:pPr>
            <a:r>
              <a:rPr lang="en-US"/>
              <a:t> tiparului)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Web site and E-mail (site-uri web si posta</a:t>
            </a:r>
          </a:p>
          <a:p>
            <a:pPr>
              <a:spcBef>
                <a:spcPct val="50000"/>
              </a:spcBef>
            </a:pPr>
            <a:r>
              <a:rPr lang="en-US"/>
              <a:t> electronica)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Design Set (Seturi de proiecte)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Blank Publications (Publicatii vide)</a:t>
            </a:r>
            <a:endParaRPr lang="ro-RO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692150"/>
            <a:ext cx="3455987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3573463"/>
            <a:ext cx="860425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CREAREA UNUI PROFIL DE INFORMATII </a:t>
            </a:r>
          </a:p>
          <a:p>
            <a:pPr>
              <a:spcBef>
                <a:spcPct val="50000"/>
              </a:spcBef>
            </a:pPr>
            <a:r>
              <a:rPr lang="en-US" b="1"/>
              <a:t>PERSONALE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EDIT/ PERSONAL INFORMATION</a:t>
            </a:r>
          </a:p>
          <a:p>
            <a:pPr>
              <a:spcBef>
                <a:spcPct val="50000"/>
              </a:spcBef>
            </a:pPr>
            <a:r>
              <a:rPr lang="en-US"/>
              <a:t>Cel mai mare avantaj al profilului personal</a:t>
            </a:r>
          </a:p>
          <a:p>
            <a:pPr>
              <a:spcBef>
                <a:spcPct val="50000"/>
              </a:spcBef>
            </a:pPr>
            <a:r>
              <a:rPr lang="en-US"/>
              <a:t> consta din faptul ca introduceti informatiile o</a:t>
            </a:r>
          </a:p>
          <a:p>
            <a:pPr>
              <a:spcBef>
                <a:spcPct val="50000"/>
              </a:spcBef>
            </a:pPr>
            <a:r>
              <a:rPr lang="en-US"/>
              <a:t> singura data si apoi le puteti folosi in decursul </a:t>
            </a:r>
          </a:p>
          <a:p>
            <a:pPr>
              <a:spcBef>
                <a:spcPct val="50000"/>
              </a:spcBef>
            </a:pPr>
            <a:r>
              <a:rPr lang="en-US"/>
              <a:t>procesului de creare a diferitelor publicatii</a:t>
            </a:r>
            <a:endParaRPr lang="ro-RO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759200"/>
            <a:ext cx="3492500" cy="309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7625"/>
            <a:ext cx="424815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/>
              <a:t>CREAREA UNEI PUBLICATII (destinate tiparului)</a:t>
            </a:r>
            <a:endParaRPr lang="ro-RO" b="1"/>
          </a:p>
          <a:p>
            <a:pPr marL="342900" indent="-342900">
              <a:spcBef>
                <a:spcPct val="50000"/>
              </a:spcBef>
            </a:pPr>
            <a:r>
              <a:rPr lang="ro-RO" sz="1400"/>
              <a:t>La deschiderea programului Publisher, panoul de sarcini New Publication se deschide in mod automat. Puteti deschide in orice moment panoul de sarcini selectand din meniul FILE /NEW.</a:t>
            </a:r>
          </a:p>
          <a:p>
            <a:pPr marL="342900" indent="-342900">
              <a:spcBef>
                <a:spcPct val="50000"/>
              </a:spcBef>
            </a:pPr>
            <a:r>
              <a:rPr lang="ro-RO" sz="1400"/>
              <a:t>Avand deschis panoul de sarcini New Publication  parcurgeti urmatorii pasi pt a crea o noua publicatie destinata tiparului</a:t>
            </a:r>
            <a:r>
              <a:rPr lang="en-US" sz="1400"/>
              <a:t>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400"/>
              <a:t>Din panoul de sarcini selectati optiunea Publications for Print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400"/>
              <a:t>Parcurgeti lista pt a vedea categoriile de publicatii. Cand ati gasit categoria pe care o doriti selectati-o (de ex. Business Cards)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400"/>
              <a:t>In fereastra Prewiew isi face aparitia un numar de proiecte diferite pe care categoria respectiva le pune la dispozitie. Selectati sablonul pe care doriti sa-l folositi pentru publicatia dvs</a:t>
            </a:r>
          </a:p>
          <a:p>
            <a:pPr marL="342900" indent="-342900">
              <a:spcBef>
                <a:spcPct val="50000"/>
              </a:spcBef>
            </a:pPr>
            <a:r>
              <a:rPr lang="en-US" sz="1400"/>
              <a:t>Noua publicatie va fi creata si plasata in spatiul de lucru Publisher. Panoul de sarcini </a:t>
            </a:r>
            <a:r>
              <a:rPr lang="ro-RO" sz="1400"/>
              <a:t>New Publication</a:t>
            </a:r>
            <a:r>
              <a:rPr lang="en-US" sz="1400"/>
              <a:t> va fi inlocuit cu un panou de sarcini care contine optiuni specifice asociate cu tipul publicatiei pe care o veti realiza </a:t>
            </a:r>
          </a:p>
          <a:p>
            <a:pPr marL="342900" indent="-342900">
              <a:spcBef>
                <a:spcPct val="50000"/>
              </a:spcBef>
            </a:pPr>
            <a:endParaRPr lang="en-US" sz="1400"/>
          </a:p>
          <a:p>
            <a:pPr marL="342900" indent="-342900">
              <a:spcBef>
                <a:spcPct val="50000"/>
              </a:spcBef>
            </a:pPr>
            <a:endParaRPr lang="ro-RO" sz="140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88913"/>
            <a:ext cx="4859337" cy="6408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45370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SELECTAREA UNEI SCHEME DE CULORI A PUBLICATIEI</a:t>
            </a:r>
          </a:p>
          <a:p>
            <a:pPr>
              <a:spcBef>
                <a:spcPct val="50000"/>
              </a:spcBef>
            </a:pPr>
            <a:r>
              <a:rPr lang="en-US" b="1"/>
              <a:t>Puteti modifica schema de culori folosind optiunea Color Schemes din panoul de sarcini Options aferent ripului publicatiei dvs.</a:t>
            </a:r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Parcurgeti urmatoarea succesiune de operatii:</a:t>
            </a:r>
          </a:p>
          <a:p>
            <a:pPr>
              <a:spcBef>
                <a:spcPct val="50000"/>
              </a:spcBef>
            </a:pPr>
            <a:r>
              <a:rPr lang="en-US"/>
              <a:t>1. Executati clic pe optiunea Color Schemes din panoul de sarcini</a:t>
            </a:r>
          </a:p>
          <a:p>
            <a:pPr>
              <a:spcBef>
                <a:spcPct val="50000"/>
              </a:spcBef>
            </a:pPr>
            <a:r>
              <a:rPr lang="en-US"/>
              <a:t>2. Parcurgeti lista schemelor de culori pusa la dispozitie</a:t>
            </a:r>
          </a:p>
          <a:p>
            <a:pPr>
              <a:spcBef>
                <a:spcPct val="50000"/>
              </a:spcBef>
            </a:pPr>
            <a:r>
              <a:rPr lang="en-US"/>
              <a:t>3. Cand v-ati decis asupra unei noi scheme de culori executati clic pe schema de culori. Aceasta va fi aplicata publicatiei dvs</a:t>
            </a:r>
            <a:endParaRPr lang="en-US" b="1"/>
          </a:p>
          <a:p>
            <a:pPr>
              <a:spcBef>
                <a:spcPct val="50000"/>
              </a:spcBef>
            </a:pPr>
            <a:endParaRPr lang="ro-RO" b="1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6938" y="215900"/>
            <a:ext cx="4437062" cy="66421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8388" y="1851025"/>
              <a:ext cx="908050" cy="223838"/>
            </p14:xfrm>
          </p:contentPart>
        </mc:Choice>
        <mc:Fallback xmlns="">
          <p:pic>
            <p:nvPicPr>
              <p:cNvPr id="81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0780" y="1833391"/>
                <a:ext cx="943265" cy="259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9413" y="2493963"/>
              <a:ext cx="1587" cy="1587"/>
            </p14:xfrm>
          </p:contentPart>
        </mc:Choice>
        <mc:Fallback xmlns="">
          <p:pic>
            <p:nvPicPr>
              <p:cNvPr id="81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51650" y="2416200"/>
                <a:ext cx="157113" cy="1571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188913"/>
            <a:ext cx="3276600" cy="60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SELECTAREA UNEI SCHEME DE FONTURI</a:t>
            </a:r>
          </a:p>
          <a:p>
            <a:pPr>
              <a:spcBef>
                <a:spcPct val="50000"/>
              </a:spcBef>
            </a:pPr>
            <a:r>
              <a:rPr lang="en-US" sz="1600"/>
              <a:t>O schema de fonturi este,de fapt, o familie de fonturi, ceea ce inseamna ca se selecteaza un anumit font, iar ulterior fontul este aplicat la  dimensiunile corespunzatoare, diferitelor portiuni de text ale publicatiei</a:t>
            </a:r>
          </a:p>
          <a:p>
            <a:pPr>
              <a:spcBef>
                <a:spcPct val="50000"/>
              </a:spcBef>
            </a:pPr>
            <a:endParaRPr lang="en-US" sz="1600"/>
          </a:p>
          <a:p>
            <a:r>
              <a:rPr lang="en-US" sz="1600"/>
              <a:t>Pentru a inlocui schema de fonturi  </a:t>
            </a:r>
            <a:r>
              <a:rPr lang="en-US" sz="1600" b="1"/>
              <a:t>parcurgeti urmatoarea succesiune de operatii</a:t>
            </a:r>
          </a:p>
          <a:p>
            <a:r>
              <a:rPr lang="en-US" sz="1600"/>
              <a:t>1. Executati clic pe optiunea Font Schemes din panoul de sarcini</a:t>
            </a:r>
          </a:p>
          <a:p>
            <a:r>
              <a:rPr lang="en-US" sz="1600"/>
              <a:t>2. Parcurgeti lista fonturilor pusa la dispozitie</a:t>
            </a:r>
          </a:p>
          <a:p>
            <a:r>
              <a:rPr lang="en-US" sz="1600"/>
              <a:t>3. Cand v-ati decis asupra unei noi scheme de fonturi executati clic pe aceasta. Schema de fonturi va fi aplicata publicatiei dvs</a:t>
            </a:r>
            <a:endParaRPr lang="en-US" sz="1600" b="1"/>
          </a:p>
          <a:p>
            <a:endParaRPr lang="ro-RO" sz="1600" b="1"/>
          </a:p>
          <a:p>
            <a:endParaRPr lang="ro-RO" b="1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88913"/>
            <a:ext cx="4999038" cy="628015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4263" y="1928813"/>
              <a:ext cx="669925" cy="163512"/>
            </p14:xfrm>
          </p:contentPart>
        </mc:Choice>
        <mc:Fallback xmlns="">
          <p:pic>
            <p:nvPicPr>
              <p:cNvPr id="122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6624" y="1911165"/>
                <a:ext cx="705203" cy="19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2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2263" y="2022475"/>
              <a:ext cx="1046162" cy="1588"/>
            </p14:xfrm>
          </p:contentPart>
        </mc:Choice>
        <mc:Fallback xmlns="">
          <p:pic>
            <p:nvPicPr>
              <p:cNvPr id="122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720"/>
                <a:ext cx="104616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9388" y="404813"/>
            <a:ext cx="3527425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INSERAREA CASETELOR DE TEXT</a:t>
            </a:r>
          </a:p>
          <a:p>
            <a:pPr>
              <a:spcBef>
                <a:spcPct val="50000"/>
              </a:spcBef>
            </a:pPr>
            <a:r>
              <a:rPr lang="ro-RO"/>
              <a:t>În bara de meniu, faceţi clic pe </a:t>
            </a:r>
            <a:r>
              <a:rPr lang="ro-RO" b="1"/>
              <a:t>Inserare</a:t>
            </a:r>
            <a:r>
              <a:rPr lang="ro-RO"/>
              <a:t> , apoi </a:t>
            </a:r>
            <a:r>
              <a:rPr lang="ro-RO" b="1"/>
              <a:t>pe Casetă text</a:t>
            </a:r>
            <a:r>
              <a:rPr lang="ro-RO"/>
              <a:t>  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SAU</a:t>
            </a:r>
          </a:p>
          <a:p>
            <a:pPr>
              <a:spcBef>
                <a:spcPct val="50000"/>
              </a:spcBef>
            </a:pPr>
            <a:r>
              <a:rPr lang="en-US"/>
              <a:t>Selectati </a:t>
            </a:r>
            <a:r>
              <a:rPr lang="en-US" b="1"/>
              <a:t>caseta de text</a:t>
            </a:r>
            <a:r>
              <a:rPr lang="en-US"/>
              <a:t> din bara de instrumente Object</a:t>
            </a:r>
          </a:p>
          <a:p>
            <a:pPr>
              <a:spcBef>
                <a:spcPct val="50000"/>
              </a:spcBef>
            </a:pPr>
            <a:endParaRPr lang="ro-RO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0"/>
            <a:ext cx="5364162" cy="68580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8388" y="1979613"/>
              <a:ext cx="574675" cy="712787"/>
            </p14:xfrm>
          </p:contentPart>
        </mc:Choice>
        <mc:Fallback xmlns="">
          <p:pic>
            <p:nvPicPr>
              <p:cNvPr id="71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0767" y="1961973"/>
                <a:ext cx="609918" cy="748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3525" y="22398038"/>
              <a:ext cx="0" cy="0"/>
            </p14:xfrm>
          </p:contentPart>
        </mc:Choice>
        <mc:Fallback xmlns="">
          <p:pic>
            <p:nvPicPr>
              <p:cNvPr id="71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83525" y="223980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3168650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SELECTAREA ORIENTARII PAGINII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 sz="1600"/>
              <a:t>In functie de tipul de publicatie pe care o realizati, este posibil sa aveti si optiunea de a modifica orientarea paginii in panoul cu optiuni al publicatiei respective. De exemplu, cartea de vizita poate fi abordata intr-o orientare de tip fie portret, fie peisaj. </a:t>
            </a:r>
          </a:p>
          <a:p>
            <a:pPr>
              <a:spcBef>
                <a:spcPct val="50000"/>
              </a:spcBef>
            </a:pPr>
            <a:r>
              <a:rPr lang="en-US" sz="1600"/>
              <a:t>In cazul in care nu puteti modifica orientarea paginii publicatiei in panoul de sarcini Options, puteti efectua aceasta operatie astfel:</a:t>
            </a:r>
          </a:p>
          <a:p>
            <a:pPr>
              <a:spcBef>
                <a:spcPct val="50000"/>
              </a:spcBef>
            </a:pPr>
            <a:r>
              <a:rPr lang="en-US" sz="1600"/>
              <a:t>Din meniul FILE selectati PAGE SETUP</a:t>
            </a:r>
            <a:endParaRPr lang="ro-RO" sz="160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0"/>
            <a:ext cx="5186362" cy="6696075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0488" y="2974975"/>
              <a:ext cx="1071562" cy="25400"/>
            </p14:xfrm>
          </p:contentPart>
        </mc:Choice>
        <mc:Fallback xmlns="">
          <p:pic>
            <p:nvPicPr>
              <p:cNvPr id="1331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1692" y="2861212"/>
                <a:ext cx="1129154" cy="2529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333375"/>
            <a:ext cx="831691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b="1"/>
              <a:t>INSERAREA DE PAGINI</a:t>
            </a:r>
          </a:p>
          <a:p>
            <a:pPr>
              <a:spcBef>
                <a:spcPct val="50000"/>
              </a:spcBef>
            </a:pPr>
            <a:r>
              <a:rPr lang="ro-RO"/>
              <a:t>În bara de meniu, faceţi clic pe </a:t>
            </a:r>
            <a:r>
              <a:rPr lang="ro-RO" b="1"/>
              <a:t>Inserare</a:t>
            </a:r>
            <a:r>
              <a:rPr lang="ro-RO"/>
              <a:t> , apoi </a:t>
            </a:r>
            <a:r>
              <a:rPr lang="ro-RO" b="1"/>
              <a:t>pagina</a:t>
            </a:r>
            <a:r>
              <a:rPr lang="ro-RO"/>
              <a:t>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74750"/>
            <a:ext cx="7345362" cy="3219450"/>
          </a:xfrm>
          <a:prstGeom prst="rect">
            <a:avLst/>
          </a:prstGeom>
          <a:noFill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4638675"/>
            <a:ext cx="2428875" cy="22193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11188" y="260350"/>
            <a:ext cx="7561262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b="1"/>
              <a:t>ADĂUGA</a:t>
            </a:r>
            <a:r>
              <a:rPr lang="en-US" b="1"/>
              <a:t>REA</a:t>
            </a:r>
            <a:r>
              <a:rPr lang="ro-RO" b="1"/>
              <a:t> NUMERE</a:t>
            </a:r>
            <a:r>
              <a:rPr lang="en-US" b="1"/>
              <a:t>LOR</a:t>
            </a:r>
            <a:r>
              <a:rPr lang="ro-RO" b="1"/>
              <a:t> DE PAGINĂ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ro-RO"/>
              <a:t>În bara de meniu, faceţi clic pe </a:t>
            </a:r>
            <a:r>
              <a:rPr lang="ro-RO" b="1"/>
              <a:t>Inserare</a:t>
            </a:r>
            <a:r>
              <a:rPr lang="ro-RO"/>
              <a:t> , apoi </a:t>
            </a:r>
            <a:r>
              <a:rPr lang="ro-RO" b="1"/>
              <a:t>Numere pagină</a:t>
            </a:r>
            <a:r>
              <a:rPr lang="ro-RO"/>
              <a:t>  </a:t>
            </a:r>
            <a:endParaRPr lang="ro-RO" b="1"/>
          </a:p>
          <a:p>
            <a:pPr>
              <a:spcBef>
                <a:spcPct val="50000"/>
              </a:spcBef>
            </a:pPr>
            <a:endParaRPr lang="ro-RO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5538"/>
            <a:ext cx="6842125" cy="3489325"/>
          </a:xfrm>
          <a:prstGeom prst="rect">
            <a:avLst/>
          </a:prstGeom>
          <a:noFill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884738"/>
            <a:ext cx="2232025" cy="1973262"/>
          </a:xfrm>
          <a:prstGeom prst="rect">
            <a:avLst/>
          </a:prstGeo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900113" y="4724400"/>
            <a:ext cx="6119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Stabiliti locul unde numerotati pagina</a:t>
            </a:r>
            <a:endParaRPr lang="ro-RO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ri">
  <a:themeElements>
    <a:clrScheme name="Straturi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Straturi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aturi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uri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uri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uri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uri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uri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uri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uri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204</TotalTime>
  <Words>770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Straturi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Cristina</dc:creator>
  <cp:lastModifiedBy>scoala</cp:lastModifiedBy>
  <cp:revision>8</cp:revision>
  <dcterms:created xsi:type="dcterms:W3CDTF">2011-11-13T12:18:39Z</dcterms:created>
  <dcterms:modified xsi:type="dcterms:W3CDTF">2019-02-14T14:58:10Z</dcterms:modified>
</cp:coreProperties>
</file>